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310" r:id="rId4"/>
    <p:sldId id="258" r:id="rId5"/>
    <p:sldId id="259" r:id="rId6"/>
    <p:sldId id="262" r:id="rId7"/>
    <p:sldId id="264" r:id="rId8"/>
    <p:sldId id="311" r:id="rId9"/>
    <p:sldId id="312" r:id="rId10"/>
    <p:sldId id="263" r:id="rId11"/>
    <p:sldId id="267" r:id="rId12"/>
    <p:sldId id="265" r:id="rId13"/>
    <p:sldId id="266" r:id="rId14"/>
    <p:sldId id="270" r:id="rId15"/>
    <p:sldId id="268" r:id="rId16"/>
    <p:sldId id="269" r:id="rId17"/>
    <p:sldId id="271" r:id="rId18"/>
    <p:sldId id="275" r:id="rId19"/>
    <p:sldId id="277" r:id="rId20"/>
    <p:sldId id="276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73" r:id="rId29"/>
    <p:sldId id="272" r:id="rId30"/>
    <p:sldId id="274" r:id="rId31"/>
    <p:sldId id="286" r:id="rId32"/>
    <p:sldId id="313" r:id="rId33"/>
    <p:sldId id="285" r:id="rId34"/>
    <p:sldId id="287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302" r:id="rId45"/>
    <p:sldId id="301" r:id="rId46"/>
    <p:sldId id="303" r:id="rId47"/>
    <p:sldId id="304" r:id="rId48"/>
    <p:sldId id="305" r:id="rId49"/>
    <p:sldId id="308" r:id="rId50"/>
    <p:sldId id="314" r:id="rId51"/>
    <p:sldId id="309" r:id="rId52"/>
    <p:sldId id="316" r:id="rId53"/>
    <p:sldId id="329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8" r:id="rId63"/>
    <p:sldId id="330" r:id="rId64"/>
    <p:sldId id="331" r:id="rId65"/>
    <p:sldId id="334" r:id="rId66"/>
    <p:sldId id="335" r:id="rId67"/>
    <p:sldId id="339" r:id="rId68"/>
    <p:sldId id="336" r:id="rId69"/>
    <p:sldId id="338" r:id="rId70"/>
    <p:sldId id="341" r:id="rId71"/>
    <p:sldId id="340" r:id="rId72"/>
    <p:sldId id="343" r:id="rId73"/>
    <p:sldId id="342" r:id="rId74"/>
    <p:sldId id="379" r:id="rId75"/>
    <p:sldId id="380" r:id="rId76"/>
    <p:sldId id="352" r:id="rId77"/>
    <p:sldId id="353" r:id="rId78"/>
    <p:sldId id="354" r:id="rId79"/>
    <p:sldId id="345" r:id="rId80"/>
    <p:sldId id="363" r:id="rId81"/>
    <p:sldId id="364" r:id="rId82"/>
    <p:sldId id="365" r:id="rId83"/>
    <p:sldId id="366" r:id="rId84"/>
    <p:sldId id="367" r:id="rId85"/>
    <p:sldId id="382" r:id="rId86"/>
    <p:sldId id="381" r:id="rId87"/>
    <p:sldId id="383" r:id="rId88"/>
    <p:sldId id="357" r:id="rId89"/>
    <p:sldId id="356" r:id="rId90"/>
    <p:sldId id="359" r:id="rId91"/>
    <p:sldId id="360" r:id="rId92"/>
    <p:sldId id="361" r:id="rId93"/>
    <p:sldId id="368" r:id="rId94"/>
    <p:sldId id="378" r:id="rId95"/>
    <p:sldId id="362" r:id="rId96"/>
    <p:sldId id="370" r:id="rId97"/>
    <p:sldId id="384" r:id="rId98"/>
    <p:sldId id="372" r:id="rId99"/>
    <p:sldId id="373" r:id="rId100"/>
    <p:sldId id="374" r:id="rId101"/>
    <p:sldId id="375" r:id="rId102"/>
    <p:sldId id="377" r:id="rId103"/>
    <p:sldId id="376" r:id="rId104"/>
    <p:sldId id="385" r:id="rId105"/>
    <p:sldId id="386" r:id="rId106"/>
    <p:sldId id="387" r:id="rId107"/>
    <p:sldId id="389" r:id="rId108"/>
    <p:sldId id="390" r:id="rId109"/>
    <p:sldId id="391" r:id="rId110"/>
    <p:sldId id="393" r:id="rId111"/>
    <p:sldId id="392" r:id="rId112"/>
    <p:sldId id="394" r:id="rId113"/>
    <p:sldId id="396" r:id="rId114"/>
    <p:sldId id="397" r:id="rId115"/>
    <p:sldId id="395" r:id="rId116"/>
    <p:sldId id="398" r:id="rId1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7A1"/>
    <a:srgbClr val="666666"/>
    <a:srgbClr val="CDC6E0"/>
    <a:srgbClr val="606060"/>
    <a:srgbClr val="366088"/>
    <a:srgbClr val="0F45C7"/>
    <a:srgbClr val="E54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3" autoAdjust="0"/>
    <p:restoredTop sz="94201" autoAdjust="0"/>
  </p:normalViewPr>
  <p:slideViewPr>
    <p:cSldViewPr snapToGrid="0">
      <p:cViewPr>
        <p:scale>
          <a:sx n="66" d="100"/>
          <a:sy n="66" d="100"/>
        </p:scale>
        <p:origin x="-331" y="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B8D0-4988-432B-9417-7B573DAABAD0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AE95-7374-406F-A8A1-986C3741F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8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4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81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36756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9653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696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6435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96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31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43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3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7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44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5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3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7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5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4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4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7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96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5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6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3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871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54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3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223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81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818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845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44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9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68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07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21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05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772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5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24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338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78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4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7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3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23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00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52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54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927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7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784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57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8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954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264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04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397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791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55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995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039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4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711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131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8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4128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390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950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60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958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287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8389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45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371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756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6131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646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4864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622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970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2415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5048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325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37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965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6981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3526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9740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617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4178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9516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7751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891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83680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72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6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72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19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6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8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0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4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6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8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8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svg"/><Relationship Id="rId4" Type="http://schemas.openxmlformats.org/officeDocument/2006/relationships/image" Target="../media/image37.sv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56.sv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26" Type="http://schemas.openxmlformats.org/officeDocument/2006/relationships/image" Target="../media/image78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jpg"/><Relationship Id="rId19" Type="http://schemas.openxmlformats.org/officeDocument/2006/relationships/image" Target="../media/image71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55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57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56.svg"/><Relationship Id="rId4" Type="http://schemas.openxmlformats.org/officeDocument/2006/relationships/image" Target="../media/image58.png"/><Relationship Id="rId9" Type="http://schemas.openxmlformats.org/officeDocument/2006/relationships/image" Target="../media/image55.png"/><Relationship Id="rId14" Type="http://schemas.openxmlformats.org/officeDocument/2006/relationships/image" Target="../media/image7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0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0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4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6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Особенности современных подходов к верификации RISC-V ядер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 txBox="1">
            <a:spLocks/>
          </p:cNvSpPr>
          <p:nvPr/>
        </p:nvSpPr>
        <p:spPr>
          <a:xfrm>
            <a:off x="3069678" y="4977053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1194816" y="4206428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b="1" dirty="0" err="1">
                <a:solidFill>
                  <a:srgbClr val="6A57A1"/>
                </a:solidFill>
              </a:rPr>
              <a:t>Чусов</a:t>
            </a:r>
            <a:r>
              <a:rPr lang="ru-RU" sz="2200" b="1" dirty="0">
                <a:solidFill>
                  <a:srgbClr val="6A57A1"/>
                </a:solidFill>
              </a:rPr>
              <a:t> Сергей Андреевич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rgbClr val="6A57A1"/>
                </a:solidFill>
              </a:rPr>
              <a:t>Инженер по верификации</a:t>
            </a:r>
            <a:endParaRPr lang="ru-RU" sz="2000" dirty="0">
              <a:solidFill>
                <a:srgbClr val="6A57A1"/>
              </a:solidFill>
            </a:endParaRP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4515869" y="4035150"/>
            <a:ext cx="6581030" cy="428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solidFill>
                  <a:srgbClr val="366088"/>
                </a:solidFill>
              </a:rPr>
              <a:t>НИЛ </a:t>
            </a:r>
            <a:r>
              <a:rPr lang="ru-RU" sz="2000" dirty="0" err="1">
                <a:solidFill>
                  <a:srgbClr val="366088"/>
                </a:solidFill>
              </a:rPr>
              <a:t>энергоэффективных</a:t>
            </a:r>
            <a:r>
              <a:rPr lang="ru-RU" sz="2000" dirty="0">
                <a:solidFill>
                  <a:srgbClr val="366088"/>
                </a:solidFill>
              </a:rPr>
              <a:t> Систем на Кристалле</a:t>
            </a:r>
            <a:endParaRPr lang="ru-RU" sz="2000" dirty="0">
              <a:solidFill>
                <a:srgbClr val="366088"/>
              </a:solidFill>
              <a:latin typeface="Proxima Nova Rg" panose="02000506030000020004" pitchFamily="2" charset="0"/>
            </a:endParaRPr>
          </a:p>
        </p:txBody>
      </p:sp>
      <p:pic>
        <p:nvPicPr>
          <p:cNvPr id="25" name="Picture 7" descr="C:\Users\srg_chs\Desktop\logo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8" y="4463895"/>
            <a:ext cx="2693308" cy="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92E8B3-BB56-48D3-AB7E-60CE4B597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657" y="4823385"/>
            <a:ext cx="1141243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198018-5E26-458E-87D9-56D40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D68AF32-B1E6-49A1-A604-FCA7617AB1C1}"/>
              </a:ext>
            </a:extLst>
          </p:cNvPr>
          <p:cNvSpPr txBox="1">
            <a:spLocks/>
          </p:cNvSpPr>
          <p:nvPr/>
        </p:nvSpPr>
        <p:spPr>
          <a:xfrm>
            <a:off x="1663167" y="3866357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Частный случай дизайна </a:t>
            </a:r>
            <a:r>
              <a:rPr lang="ru-RU" sz="1600" dirty="0"/>
              <a:t>– процессорное ядро.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197B4E-2BB2-4E14-A764-3EAB2C51D51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883B72C-399F-43E9-BAB2-98818EAAE09D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141859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</p:spTree>
    <p:extLst>
      <p:ext uri="{BB962C8B-B14F-4D97-AF65-F5344CB8AC3E}">
        <p14:creationId xmlns:p14="http://schemas.microsoft.com/office/powerpoint/2010/main" val="2015058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FBBA5A2-A977-85DC-DADD-1F26462557ED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42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06222" y="6084409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236F8FB-8F12-151B-38E5-06C1FA960A5B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012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15316" y="4475712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D762C4B-3B4E-50F9-F1CA-67E8A83E1FE4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49056" y="6095116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E2985-4C61-B77B-8F8D-8E2D7AE3E9CA}"/>
              </a:ext>
            </a:extLst>
          </p:cNvPr>
          <p:cNvSpPr txBox="1"/>
          <p:nvPr/>
        </p:nvSpPr>
        <p:spPr>
          <a:xfrm>
            <a:off x="4984487" y="647157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Воз-</a:t>
            </a:r>
            <a:r>
              <a:rPr lang="ru-RU" sz="2000" dirty="0" err="1">
                <a:solidFill>
                  <a:srgbClr val="666666"/>
                </a:solidFill>
              </a:rPr>
              <a:t>ть</a:t>
            </a:r>
            <a:r>
              <a:rPr lang="ru-RU" sz="2000" dirty="0">
                <a:solidFill>
                  <a:srgbClr val="666666"/>
                </a:solidFill>
              </a:rPr>
              <a:t> применения</a:t>
            </a: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8B6C01D-C57F-57FC-2338-268B23720465}"/>
              </a:ext>
            </a:extLst>
          </p:cNvPr>
          <p:cNvCxnSpPr>
            <a:cxnSpLocks/>
          </p:cNvCxnSpPr>
          <p:nvPr/>
        </p:nvCxnSpPr>
        <p:spPr>
          <a:xfrm>
            <a:off x="877964" y="6872166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D9D038-5ABF-1315-F14E-80469566BB36}"/>
              </a:ext>
            </a:extLst>
          </p:cNvPr>
          <p:cNvSpPr txBox="1"/>
          <p:nvPr/>
        </p:nvSpPr>
        <p:spPr>
          <a:xfrm>
            <a:off x="2677689" y="6472056"/>
            <a:ext cx="90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Всегда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BA07F3-7A46-BE96-920F-6ABD46BACEBD}"/>
              </a:ext>
            </a:extLst>
          </p:cNvPr>
          <p:cNvSpPr txBox="1"/>
          <p:nvPr/>
        </p:nvSpPr>
        <p:spPr>
          <a:xfrm>
            <a:off x="7450445" y="6471573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8190332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0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018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b="1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b="1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b="1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Генераторы случайных инструкций.</a:t>
            </a:r>
            <a:endParaRPr lang="en-US" sz="2400" dirty="0"/>
          </a:p>
          <a:p>
            <a:r>
              <a:rPr lang="ru-RU" sz="2400" dirty="0"/>
              <a:t>Высокие уровни абстракции</a:t>
            </a:r>
            <a:r>
              <a:rPr lang="en-US" sz="2400" dirty="0"/>
              <a:t>: </a:t>
            </a:r>
            <a:r>
              <a:rPr lang="ru-RU" sz="2400" dirty="0"/>
              <a:t>ООП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-US" sz="2400" dirty="0"/>
              <a:t>UVM.</a:t>
            </a:r>
          </a:p>
          <a:p>
            <a:r>
              <a:rPr lang="en-US" sz="2400" dirty="0"/>
              <a:t>C</a:t>
            </a:r>
            <a:r>
              <a:rPr lang="ru-RU" sz="2400" dirty="0"/>
              <a:t>бор функционального покрытия</a:t>
            </a:r>
            <a:r>
              <a:rPr lang="en-US" sz="2400" dirty="0"/>
              <a:t>.</a:t>
            </a:r>
          </a:p>
          <a:p>
            <a:r>
              <a:rPr lang="ru-RU" sz="2400" dirty="0"/>
              <a:t>Сбор покрытия кода.</a:t>
            </a:r>
          </a:p>
          <a:p>
            <a:r>
              <a:rPr lang="ru-RU" sz="2400" dirty="0"/>
              <a:t>Тестовые регрессии.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AFD46AB-B7EE-04A6-78CB-9A880B24FD7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03A5F2-F239-F2EE-E3F3-F15C8A49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7FBE27F-5D26-F1E2-E507-1BA53403F64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261748" y="2372141"/>
            <a:ext cx="1472147" cy="12919"/>
          </a:xfrm>
          <a:prstGeom prst="straightConnector1">
            <a:avLst/>
          </a:prstGeom>
          <a:ln w="28575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F9E871-FE53-2CC2-91AC-FCE6E5C42D6F}"/>
              </a:ext>
            </a:extLst>
          </p:cNvPr>
          <p:cNvCxnSpPr>
            <a:cxnSpLocks/>
          </p:cNvCxnSpPr>
          <p:nvPr/>
        </p:nvCxnSpPr>
        <p:spPr>
          <a:xfrm>
            <a:off x="6764650" y="238506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ABC610-14B0-93A6-9854-F1AFDB310806}"/>
              </a:ext>
            </a:extLst>
          </p:cNvPr>
          <p:cNvSpPr/>
          <p:nvPr/>
        </p:nvSpPr>
        <p:spPr>
          <a:xfrm>
            <a:off x="3589020" y="2218251"/>
            <a:ext cx="1672728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864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DF0CB84-58BE-B3B2-E2F9-BF239E14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b="1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b="1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Симуляция тоже используется.</a:t>
            </a:r>
            <a:endParaRPr lang="en-US" sz="2400" dirty="0"/>
          </a:p>
          <a:p>
            <a:r>
              <a:rPr lang="ru-RU" sz="2400" dirty="0"/>
              <a:t>Все зависит от сложности дизайна.</a:t>
            </a:r>
          </a:p>
          <a:p>
            <a:r>
              <a:rPr lang="ru-RU" sz="2400" dirty="0"/>
              <a:t>Для верификации </a:t>
            </a:r>
            <a:r>
              <a:rPr lang="en-US" sz="2400" dirty="0"/>
              <a:t>"</a:t>
            </a:r>
            <a:r>
              <a:rPr lang="ru-RU" sz="2400" dirty="0"/>
              <a:t>критических</a:t>
            </a:r>
            <a:r>
              <a:rPr lang="en-US" sz="2400" dirty="0"/>
              <a:t>" </a:t>
            </a:r>
            <a:r>
              <a:rPr lang="ru-RU" sz="2400" dirty="0"/>
              <a:t>блоков – формальная верификация.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21EE10-EFA7-7C7B-C1F3-7840DE268D5A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825134-91A7-CAE1-DAC7-F0C823006C43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9F7643-D3FF-808C-8E34-AE1F84556009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DA28F4-D110-CE8A-CBAF-3D1EA6B12A21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793E66EF-BFD7-B41F-1448-5C82B583D2B5}"/>
              </a:ext>
            </a:extLst>
          </p:cNvPr>
          <p:cNvSpPr/>
          <p:nvPr/>
        </p:nvSpPr>
        <p:spPr>
          <a:xfrm>
            <a:off x="6113145" y="2440304"/>
            <a:ext cx="1857375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51AE8879-2ED8-F502-E7D8-F8F05177887D}"/>
              </a:ext>
            </a:extLst>
          </p:cNvPr>
          <p:cNvSpPr/>
          <p:nvPr/>
        </p:nvSpPr>
        <p:spPr>
          <a:xfrm>
            <a:off x="6113145" y="2385060"/>
            <a:ext cx="3381375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24407DC1-88BD-72A8-6E45-399D8402D0D2}"/>
              </a:ext>
            </a:extLst>
          </p:cNvPr>
          <p:cNvSpPr/>
          <p:nvPr/>
        </p:nvSpPr>
        <p:spPr>
          <a:xfrm>
            <a:off x="6113145" y="2335148"/>
            <a:ext cx="3251835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C88F96F8-C502-C514-E13E-112A947C9E40}"/>
              </a:ext>
            </a:extLst>
          </p:cNvPr>
          <p:cNvSpPr/>
          <p:nvPr/>
        </p:nvSpPr>
        <p:spPr>
          <a:xfrm>
            <a:off x="6096001" y="2218251"/>
            <a:ext cx="4888992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0C05902-59FB-1331-85EB-B1BC12B1EA7C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41A56A8F-3680-20BF-A8E4-71D76E9F70D9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8D9EE259-29F5-8184-8900-38BE043FB81B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3D8281-AE83-29D5-9CDE-10A533048882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3589021" y="2218251"/>
            <a:ext cx="250698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379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40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D5319-71E5-EB8F-CA4C-B613FDD7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161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28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19743-68C9-2FEC-E905-25BD7E764062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1:0:0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8298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CA34B-93B2-438F-82DC-3E972F78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69014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FB3CBE-82A1-E565-7030-91CF6CF2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3600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DD673-F75C-B95D-8021-AB633A027C20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81135-2619-C84F-6000-1973C00A57D1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474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04BC8C-7595-C5D2-4803-18F65604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204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293-8CAE-26E5-EF55-A00303968CA7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452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04BC8C-7595-C5D2-4803-18F65604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204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1C3DD8-591D-D123-155D-AE7653C41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2" y="2218251"/>
            <a:ext cx="4865095" cy="30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293-8CAE-26E5-EF55-A00303968CA7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490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63728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1DFDB-0F12-ABC2-83B2-86FC815495E2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44736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76369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995D547-AD21-6551-E883-C2030C3DA69F}"/>
              </a:ext>
            </a:extLst>
          </p:cNvPr>
          <p:cNvCxnSpPr>
            <a:cxnSpLocks/>
          </p:cNvCxnSpPr>
          <p:nvPr/>
        </p:nvCxnSpPr>
        <p:spPr>
          <a:xfrm flipH="1">
            <a:off x="3650458" y="2560895"/>
            <a:ext cx="3671455" cy="89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9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21B60-1271-45F6-8154-D7949D62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5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95044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6DF9784-49FD-4D5E-B424-60F415DD5DAD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FF0CEBE-7AA4-40D0-9460-605030468D1F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D9838D-49BD-4260-8AC4-CAC62D7D5C12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4F5D175-CBE5-46A2-87B1-F84D63441D99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4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0195837-D048-42B5-8727-AC7213B32D97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C27FF7-C8A6-4628-94D6-4D658C917CE6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436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0349" cy="72960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2037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24120-2E39-4B9B-A44B-CF9DF494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8347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1" y="2825686"/>
            <a:ext cx="928349" cy="928349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308CAAF-1F07-4386-9BE5-83FE80F9804A}"/>
              </a:ext>
            </a:extLst>
          </p:cNvPr>
          <p:cNvCxnSpPr>
            <a:cxnSpLocks/>
          </p:cNvCxnSpPr>
          <p:nvPr/>
        </p:nvCxnSpPr>
        <p:spPr>
          <a:xfrm>
            <a:off x="5344486" y="3289298"/>
            <a:ext cx="5294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6127207" y="288918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7" y="2500651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97" y="3438015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F8F715-33FF-442E-885D-56114C36067C}"/>
              </a:ext>
            </a:extLst>
          </p:cNvPr>
          <p:cNvCxnSpPr>
            <a:cxnSpLocks/>
          </p:cNvCxnSpPr>
          <p:nvPr/>
        </p:nvCxnSpPr>
        <p:spPr>
          <a:xfrm>
            <a:off x="5067549" y="3971636"/>
            <a:ext cx="0" cy="732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04B1-1E2B-4626-B0D1-33ACE8BC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5" y="1857086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5AB83-BA3D-4B26-908E-C54DC2816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6" y="-113360"/>
            <a:ext cx="5819775" cy="4229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BA92AA-3A1B-42B3-B2F1-42C2218D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0" y="2610213"/>
            <a:ext cx="2917516" cy="578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7B3F7C-A1BC-4236-B045-8E1B990754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5" y="3209045"/>
            <a:ext cx="2127046" cy="7625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F93DF-6E71-47D7-B1FC-415B92756ADD}"/>
              </a:ext>
            </a:extLst>
          </p:cNvPr>
          <p:cNvSpPr txBox="1"/>
          <p:nvPr/>
        </p:nvSpPr>
        <p:spPr>
          <a:xfrm>
            <a:off x="7929146" y="5081158"/>
            <a:ext cx="308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Внутренняя документация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176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AD6F489-9364-4225-B32C-CC3003732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0185" y="3216875"/>
            <a:ext cx="4508189" cy="3276000"/>
          </a:xfrm>
          <a:prstGeom prst="rect">
            <a:avLst/>
          </a:prstGeom>
        </p:spPr>
      </p:pic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9EDFD01C-1A48-4678-B805-91A802ED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35280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1589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32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/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3499764" y="4071031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2263775"/>
            <a:ext cx="5819775" cy="422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3925366" y="5167312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3555553" y="3724809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815782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2190079"/>
            <a:ext cx="5819775" cy="4229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42086"/>
            <a:ext cx="5819775" cy="4229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400" y="3144704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616" y="3143179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4754366" y="5698454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387" y="3216875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7103712" y="5412704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6577932" y="3606137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9189689" y="4354177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8520814" y="5364841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5067780" y="56984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868" y="3180027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4754366" y="3907754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5439516" y="39077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1899564" y="3997335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2325166" y="509361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1955353" y="3651113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854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C80B9EA-8E18-43D1-A518-C477E3B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00" y="2277929"/>
            <a:ext cx="6884027" cy="3276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1385647-15E4-4A3E-BE12-06049D23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616" y="2276404"/>
            <a:ext cx="4508189" cy="3276000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C233327-27A7-4CB1-A65D-BFD57C9930F9}"/>
              </a:ext>
            </a:extLst>
          </p:cNvPr>
          <p:cNvCxnSpPr>
            <a:cxnSpLocks/>
          </p:cNvCxnSpPr>
          <p:nvPr/>
        </p:nvCxnSpPr>
        <p:spPr>
          <a:xfrm>
            <a:off x="4754366" y="4831679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932F4A-CA4E-4401-AA43-64AE9EADF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2387" y="2350100"/>
            <a:ext cx="4508189" cy="3276000"/>
          </a:xfrm>
          <a:prstGeom prst="rect">
            <a:avLst/>
          </a:prstGeom>
        </p:spPr>
      </p:pic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7696EE41-B3E2-4699-A57A-510D458FD14C}"/>
              </a:ext>
            </a:extLst>
          </p:cNvPr>
          <p:cNvSpPr/>
          <p:nvPr/>
        </p:nvSpPr>
        <p:spPr>
          <a:xfrm>
            <a:off x="7103712" y="4545929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83742F7E-5918-470F-A7C6-CBBCA95380F7}"/>
              </a:ext>
            </a:extLst>
          </p:cNvPr>
          <p:cNvSpPr/>
          <p:nvPr/>
        </p:nvSpPr>
        <p:spPr>
          <a:xfrm>
            <a:off x="6577932" y="2739362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F50E8A3-4C47-4F84-BA1A-CBB558694943}"/>
              </a:ext>
            </a:extLst>
          </p:cNvPr>
          <p:cNvCxnSpPr>
            <a:cxnSpLocks/>
          </p:cNvCxnSpPr>
          <p:nvPr/>
        </p:nvCxnSpPr>
        <p:spPr>
          <a:xfrm>
            <a:off x="9189689" y="3487402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D959404-D9C7-430B-A083-837151AF5446}"/>
              </a:ext>
            </a:extLst>
          </p:cNvPr>
          <p:cNvCxnSpPr>
            <a:cxnSpLocks/>
          </p:cNvCxnSpPr>
          <p:nvPr/>
        </p:nvCxnSpPr>
        <p:spPr>
          <a:xfrm flipV="1">
            <a:off x="8520814" y="4498066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6491ABF-F63F-450A-A4D3-9F9DC4899BFD}"/>
              </a:ext>
            </a:extLst>
          </p:cNvPr>
          <p:cNvCxnSpPr>
            <a:cxnSpLocks/>
          </p:cNvCxnSpPr>
          <p:nvPr/>
        </p:nvCxnSpPr>
        <p:spPr>
          <a:xfrm>
            <a:off x="5067780" y="48316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412A4FB-CC69-4C39-B0CB-A46BDB50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2868" y="2313252"/>
            <a:ext cx="4508189" cy="3276000"/>
          </a:xfrm>
          <a:prstGeom prst="rect">
            <a:avLst/>
          </a:prstGeom>
        </p:spPr>
      </p:pic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4F109DC-3DF7-46A3-87DD-3CF6444A7102}"/>
              </a:ext>
            </a:extLst>
          </p:cNvPr>
          <p:cNvCxnSpPr>
            <a:cxnSpLocks/>
          </p:cNvCxnSpPr>
          <p:nvPr/>
        </p:nvCxnSpPr>
        <p:spPr>
          <a:xfrm>
            <a:off x="4754366" y="3040979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C59F6F0-91DA-4E1D-9A76-1CBE923AAC1C}"/>
              </a:ext>
            </a:extLst>
          </p:cNvPr>
          <p:cNvCxnSpPr>
            <a:cxnSpLocks/>
          </p:cNvCxnSpPr>
          <p:nvPr/>
        </p:nvCxnSpPr>
        <p:spPr>
          <a:xfrm>
            <a:off x="5439516" y="30409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941CC86-F68F-4C4E-BF25-DBA9210B2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C59AD2-60F2-46A8-BD2C-1050A664D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3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9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B002F-8EB0-4AE3-AA22-3562456274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B2D28BBE-BBFB-4AB3-8B47-4BE7F6FA8E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E15C9-B993-402E-BBE3-761E84A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7322" cy="3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0DD427-6825-43FA-8983-603A51906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76D781-FD0D-4BCB-94D5-1D1D4409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71" y="3891394"/>
            <a:ext cx="2586824" cy="27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5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593B7-A177-49AC-9A79-CDE13BCBC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66446F-1494-EED7-BBC3-ABB44D8E3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0F4B5C-6ABB-2B2F-67AB-3CD92015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9F425-643C-E085-FE8D-2F36ED0D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2CD3E-4CAF-4597-A898-F31B4AB08B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70720-871F-4648-8CC0-A22DC322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F633-D0F9-DC7D-C706-22A8FFF5D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1F6E1-2751-44AC-9B7F-7D14344B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7D7486-15FB-4A53-82A7-5E21A9A39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71F325-C9C6-4557-9E1A-6404C3B02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C2EA86-80C7-6760-EA53-F0180039B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0" y="4932071"/>
            <a:ext cx="2325090" cy="11494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A27B3E-DD3F-4741-8C74-050816791D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08FB9C-8BB7-4945-9EBF-63215DBD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8DE68C-D6DD-4904-B629-305F419E0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D24B95-A20C-4F56-AAB3-11BAD829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8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D4EE1-C622-4636-89D7-4C10EA6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834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E73D-8377-4177-BC52-6FAD578F3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066" y="2393426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CF3824-3FE9-450F-9C65-9615E7C3175A}"/>
              </a:ext>
            </a:extLst>
          </p:cNvPr>
          <p:cNvCxnSpPr>
            <a:cxnSpLocks/>
          </p:cNvCxnSpPr>
          <p:nvPr/>
        </p:nvCxnSpPr>
        <p:spPr>
          <a:xfrm flipV="1">
            <a:off x="3750856" y="3474892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83959-5449-4F26-82A7-8751545454D8}"/>
              </a:ext>
            </a:extLst>
          </p:cNvPr>
          <p:cNvSpPr txBox="1"/>
          <p:nvPr/>
        </p:nvSpPr>
        <p:spPr>
          <a:xfrm>
            <a:off x="4830783" y="506669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E4A18-5616-4094-AAC9-C70524917787}"/>
              </a:ext>
            </a:extLst>
          </p:cNvPr>
          <p:cNvCxnSpPr>
            <a:cxnSpLocks/>
          </p:cNvCxnSpPr>
          <p:nvPr/>
        </p:nvCxnSpPr>
        <p:spPr>
          <a:xfrm>
            <a:off x="3750855" y="5066696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8C4CE7-90DD-4034-B23D-615A526FFC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64" y="3011280"/>
            <a:ext cx="928349" cy="928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90721-87B1-48E1-811C-26C4AAF4783C}"/>
              </a:ext>
            </a:extLst>
          </p:cNvPr>
          <p:cNvSpPr txBox="1"/>
          <p:nvPr/>
        </p:nvSpPr>
        <p:spPr>
          <a:xfrm>
            <a:off x="4460970" y="307478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1540E3-0875-4BC7-B2D6-CDDF37774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0" y="2686245"/>
            <a:ext cx="1550537" cy="10336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CC6925-C5AE-420C-A093-9351F4A3A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60" y="3623609"/>
            <a:ext cx="1752600" cy="2772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A45F02-72E0-40A3-9E3A-D46CF5D32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1" y="4657300"/>
            <a:ext cx="2843502" cy="163857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98A673-262D-4EDB-B444-59E175CC0D3F}"/>
              </a:ext>
            </a:extLst>
          </p:cNvPr>
          <p:cNvSpPr/>
          <p:nvPr/>
        </p:nvSpPr>
        <p:spPr>
          <a:xfrm>
            <a:off x="4376737" y="2800802"/>
            <a:ext cx="5924550" cy="1276350"/>
          </a:xfrm>
          <a:prstGeom prst="roundRect">
            <a:avLst/>
          </a:pr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5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25" y="4017956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2056" y="5049844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729580" y="4125443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22380"/>
              </p:ext>
            </p:extLst>
          </p:nvPr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F3FBA-8C0D-4459-9D63-1993F44A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0" y="4787370"/>
            <a:ext cx="6045200" cy="1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04171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605B6E-444A-472A-91B7-2A0F4B55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840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2825ED-6B81-4870-BA22-BCF88B506B57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</p:spTree>
    <p:extLst>
      <p:ext uri="{BB962C8B-B14F-4D97-AF65-F5344CB8AC3E}">
        <p14:creationId xmlns:p14="http://schemas.microsoft.com/office/powerpoint/2010/main" val="160672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8700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E7942C-5143-4ADC-8F12-49C974B5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92945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49F3E0-694F-40D9-94EF-5457CD7D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1734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0388AE-121B-4C5E-A116-87276436C81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813B-8E08-494B-9B9B-B3D218E02CAC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00506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AB6C5E-BD80-4B9F-9284-8749714A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7377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E3C85EE-C235-4B5F-B308-C237CED08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5238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60351AF-4654-4AD7-827C-AF83E1A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275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C7DF5D-CF63-4992-909A-15E6B2D2C97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F1E-8561-4619-B00D-6BE560B8BE72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5923-09ED-44F3-918E-D9F73666FA8D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</p:spTree>
    <p:extLst>
      <p:ext uri="{BB962C8B-B14F-4D97-AF65-F5344CB8AC3E}">
        <p14:creationId xmlns:p14="http://schemas.microsoft.com/office/powerpoint/2010/main" val="289140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29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03800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303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656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C3A4C2-E3C5-4599-8C07-546C4F776F16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3DDB-751B-4AC3-AEC6-D3D76D5B9664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5F3F-E8FA-4F5D-8D78-418F82C883B5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A70E-DD47-4FDC-8FD1-0046BF7C4255}"/>
              </a:ext>
            </a:extLst>
          </p:cNvPr>
          <p:cNvSpPr txBox="1"/>
          <p:nvPr/>
        </p:nvSpPr>
        <p:spPr>
          <a:xfrm>
            <a:off x="9048750" y="5612791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Сжатые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97305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0017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53716"/>
              </p:ext>
            </p:extLst>
          </p:nvPr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060"/>
              </p:ext>
            </p:extLst>
          </p:nvPr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403"/>
              </p:ext>
            </p:extLst>
          </p:nvPr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05919"/>
              </p:ext>
            </p:extLst>
          </p:nvPr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98F3BE-5B8B-4AF2-8122-C2DDDC5BF81F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92457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79C6C6-51AB-4DC0-B5E2-C7A782A0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01408"/>
              </p:ext>
            </p:extLst>
          </p:nvPr>
        </p:nvGraphicFramePr>
        <p:xfrm>
          <a:off x="10932510" y="4398962"/>
          <a:ext cx="1054100" cy="153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1530509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68C0EC-4458-4C5B-8D9D-43CD5595CDA5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6048A-3701-4708-9C5F-3D461BAD99F8}"/>
              </a:ext>
            </a:extLst>
          </p:cNvPr>
          <p:cNvSpPr txBox="1"/>
          <p:nvPr/>
        </p:nvSpPr>
        <p:spPr>
          <a:xfrm>
            <a:off x="8601075" y="3393830"/>
            <a:ext cx="32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Пользовательские расширения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16F7D88-4F50-4D3D-9F4D-C7A47BFB46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31650" y="3763162"/>
            <a:ext cx="617325" cy="4746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0FCBA20-179A-4C74-B16F-2200AFDF3BA7}"/>
              </a:ext>
            </a:extLst>
          </p:cNvPr>
          <p:cNvCxnSpPr>
            <a:cxnSpLocks/>
          </p:cNvCxnSpPr>
          <p:nvPr/>
        </p:nvCxnSpPr>
        <p:spPr>
          <a:xfrm>
            <a:off x="10807964" y="4202502"/>
            <a:ext cx="59972" cy="5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B040-3D7C-4DB1-A67B-8F1520F4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800" y="3216875"/>
            <a:ext cx="4508189" cy="3276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838700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6C92-2227-4207-8122-63DAF3213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18000" y="4083041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8A21BFE-4DE9-47EC-BA3C-B60DD87A8C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Большое количество </a:t>
            </a:r>
            <a:r>
              <a:rPr lang="ru-RU" sz="2400" b="1" dirty="0">
                <a:solidFill>
                  <a:srgbClr val="6A57A1"/>
                </a:solidFill>
              </a:rPr>
              <a:t>примеров и возможностей для обмена опытом</a:t>
            </a:r>
          </a:p>
          <a:p>
            <a:r>
              <a:rPr lang="ru-RU" sz="2400" dirty="0"/>
              <a:t>Возможность </a:t>
            </a:r>
            <a:r>
              <a:rPr lang="ru-RU" sz="2400" b="1" dirty="0" err="1">
                <a:solidFill>
                  <a:srgbClr val="6A57A1"/>
                </a:solidFill>
              </a:rPr>
              <a:t>переиспользования</a:t>
            </a: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021A9C-4052-4B7D-95AA-35E91E6E2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9D0163-6B41-43E6-9503-1E8E98325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RV32I</a:t>
            </a:r>
            <a:endParaRPr lang="ru-R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A4E8-319F-46D9-83A5-2547E508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1CDE5-4108-41C3-8635-A8E4259F7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D2D6CD9-16C5-4217-9AC5-A5C6E7B6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1928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5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04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68803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EAC4FE5-197A-4171-8184-53443AAD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27478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6535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7028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53271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5A5B1205-A765-4648-9195-5BCA744F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6553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1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EFD5C53-9C38-463F-98E3-E3886BBE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756257"/>
              </p:ext>
            </p:extLst>
          </p:nvPr>
        </p:nvGraphicFramePr>
        <p:xfrm>
          <a:off x="9188494" y="5173979"/>
          <a:ext cx="1054100" cy="8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810738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6CC84D-6903-4429-8137-637598DC2552}"/>
              </a:ext>
            </a:extLst>
          </p:cNvPr>
          <p:cNvSpPr txBox="1"/>
          <p:nvPr/>
        </p:nvSpPr>
        <p:spPr>
          <a:xfrm>
            <a:off x="9563098" y="53946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14E018-821B-4D0E-8CF0-9D6D6A2D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89994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25CA3B-C953-486A-BA3C-EC735FA9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6584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553015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Огромное количество </a:t>
            </a:r>
            <a:r>
              <a:rPr lang="ru-RU" sz="2400" dirty="0"/>
              <a:t>возможных </a:t>
            </a:r>
            <a:r>
              <a:rPr lang="ru-RU" sz="2400" b="1" dirty="0">
                <a:solidFill>
                  <a:srgbClr val="6A57A1"/>
                </a:solidFill>
              </a:rPr>
              <a:t>реализаций</a:t>
            </a:r>
          </a:p>
          <a:p>
            <a:r>
              <a:rPr lang="ru-RU" sz="2400" dirty="0"/>
              <a:t>Каждая реализация имеет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свою</a:t>
            </a:r>
            <a:r>
              <a:rPr lang="en-US" dirty="0"/>
              <a:t> </a:t>
            </a:r>
            <a:r>
              <a:rPr lang="ru-RU" dirty="0"/>
              <a:t>микроархитектуру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свой поддерживаемый набор инструкций, исходя из выбора расширений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0707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28552"/>
              </p:ext>
            </p:extLst>
          </p:nvPr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5439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319AC88-A829-DEB5-23DB-65C625540255}"/>
              </a:ext>
            </a:extLst>
          </p:cNvPr>
          <p:cNvCxnSpPr>
            <a:cxnSpLocks/>
          </p:cNvCxnSpPr>
          <p:nvPr/>
        </p:nvCxnSpPr>
        <p:spPr>
          <a:xfrm flipH="1" flipV="1">
            <a:off x="3025140" y="4596131"/>
            <a:ext cx="419100" cy="74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24BF26-9FBF-AEC6-0DB5-A3C3E7971DA5}"/>
              </a:ext>
            </a:extLst>
          </p:cNvPr>
          <p:cNvSpPr txBox="1"/>
          <p:nvPr/>
        </p:nvSpPr>
        <p:spPr>
          <a:xfrm>
            <a:off x="3444240" y="534009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FC41-2D1B-1BAD-C35C-250CD3A2123A}"/>
              </a:ext>
            </a:extLst>
          </p:cNvPr>
          <p:cNvSpPr txBox="1"/>
          <p:nvPr/>
        </p:nvSpPr>
        <p:spPr>
          <a:xfrm>
            <a:off x="4456203" y="1612625"/>
            <a:ext cx="2880864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... )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"Error!"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5B9F94C-55A2-F7B7-5BC4-ACFF988F2560}"/>
              </a:ext>
            </a:extLst>
          </p:cNvPr>
          <p:cNvCxnSpPr>
            <a:cxnSpLocks/>
          </p:cNvCxnSpPr>
          <p:nvPr/>
        </p:nvCxnSpPr>
        <p:spPr>
          <a:xfrm flipH="1">
            <a:off x="3510280" y="2628288"/>
            <a:ext cx="945923" cy="465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55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8876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B3F94F7-ADE3-DECC-57D3-49CB6F1C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372404-035D-37C2-8CC7-9A45B8DB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4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1E2E6-BD98-C723-BABA-DF3B43E1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1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843EE8-0F20-66EC-A616-57900DF9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3FF8F4-AC2D-6330-94D3-C1C211B8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8721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79F7F-F7CC-5940-7DFD-794D999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38E7D-6677-2345-28AF-E0D4E0BE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7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290B49-A9AF-9CFF-40D9-4ED9D8B1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96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BF837-31B4-A488-2862-4FF059CE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4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BD77E4-ECEC-CA9F-6A2B-2BCB0BCA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2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6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2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668A39-A490-BB65-3DAC-D1F21362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7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0D0762-C060-783D-DAF7-B53A0C64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38429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3BB97F-67C4-FB6C-D0B6-2BB65135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4E6EE-34A7-6C49-4EAC-C516D26D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9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DCD44F-9297-3A4B-5A73-33B464EA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1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8F13B-A5B8-2CA2-7613-CB257890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3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5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786" y="1632390"/>
            <a:ext cx="4359549" cy="33126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E3462-2F4A-999D-C159-B8CB22C70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577" y="1816477"/>
            <a:ext cx="4554638" cy="2671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B572D-0D80-3834-85E2-3FFEE4A271AC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C520-5EB3-6895-97C8-8BCFFC648435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E22237-6F23-6B11-CE9A-43D89BFDDB2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E7D2CBA-D02E-D299-BE23-A93E56A893A9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690688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90688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4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16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</p:spTree>
    <p:extLst>
      <p:ext uri="{BB962C8B-B14F-4D97-AF65-F5344CB8AC3E}">
        <p14:creationId xmlns:p14="http://schemas.microsoft.com/office/powerpoint/2010/main" val="423851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FAE9C37-B567-6417-9821-F04ED50A6DDD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8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2965</Words>
  <Application>Microsoft Office PowerPoint</Application>
  <PresentationFormat>Широкоэкранный</PresentationFormat>
  <Paragraphs>874</Paragraphs>
  <Slides>116</Slides>
  <Notes>104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Calibri Light</vt:lpstr>
      <vt:lpstr>Consolas</vt:lpstr>
      <vt:lpstr>Courier New</vt:lpstr>
      <vt:lpstr>Proxima Nova Rg</vt:lpstr>
      <vt:lpstr>Тема Office</vt:lpstr>
      <vt:lpstr>Особенности современных подходов к верификации RISC-V ядер</vt:lpstr>
      <vt:lpstr>План выступления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современных подходов к верификации RISC-V ядер</dc:title>
  <dc:creator>root</dc:creator>
  <cp:lastModifiedBy>SergeyChusov</cp:lastModifiedBy>
  <cp:revision>347</cp:revision>
  <dcterms:created xsi:type="dcterms:W3CDTF">2023-10-04T15:33:19Z</dcterms:created>
  <dcterms:modified xsi:type="dcterms:W3CDTF">2023-10-08T16:48:35Z</dcterms:modified>
</cp:coreProperties>
</file>